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60" r:id="rId4"/>
    <p:sldId id="259" r:id="rId5"/>
    <p:sldId id="261" r:id="rId6"/>
    <p:sldId id="262" r:id="rId7"/>
    <p:sldId id="264" r:id="rId8"/>
    <p:sldId id="265" r:id="rId9"/>
    <p:sldId id="258"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34" autoAdjust="0"/>
  </p:normalViewPr>
  <p:slideViewPr>
    <p:cSldViewPr snapToGrid="0">
      <p:cViewPr varScale="1">
        <p:scale>
          <a:sx n="42" d="100"/>
          <a:sy n="42" d="100"/>
        </p:scale>
        <p:origin x="60" y="6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517CC8-6D61-447E-8EC9-AC6F605E26AD}" type="datetimeFigureOut">
              <a:rPr lang="en-US" smtClean="0"/>
              <a:t>10/12/2019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9D54D2-7E6F-478D-8A21-FDBC80B4CF88}" type="slidenum">
              <a:rPr lang="en-US" smtClean="0"/>
              <a:t>‹#›</a:t>
            </a:fld>
            <a:endParaRPr lang="en-US"/>
          </a:p>
        </p:txBody>
      </p:sp>
    </p:spTree>
    <p:extLst>
      <p:ext uri="{BB962C8B-B14F-4D97-AF65-F5344CB8AC3E}">
        <p14:creationId xmlns:p14="http://schemas.microsoft.com/office/powerpoint/2010/main" val="3101358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Governance:</a:t>
            </a:r>
            <a:r>
              <a:rPr lang="en-US" b="0" baseline="0" dirty="0" smtClean="0"/>
              <a:t> Collaboration partners need to understand how decisions can be jointly made regarding the rules that govern their relationships and behavior. Also, structures need to be set that would aid them to reach agreements (</a:t>
            </a:r>
            <a:r>
              <a:rPr lang="en-US" dirty="0" smtClean="0"/>
              <a:t>Thomson and Perry, 2006, p. 24)</a:t>
            </a:r>
            <a:r>
              <a:rPr lang="en-US" b="0" baseline="0" dirty="0" smtClean="0"/>
              <a:t>.</a:t>
            </a:r>
          </a:p>
          <a:p>
            <a:r>
              <a:rPr lang="en-US" b="1" baseline="0" dirty="0" smtClean="0"/>
              <a:t>Administration:</a:t>
            </a:r>
            <a:r>
              <a:rPr lang="en-US" b="0" baseline="0" dirty="0" smtClean="0"/>
              <a:t> This involves clarity concerning the roles and responsibilities of the partners. Additionally, it involves monitoring and coordination mechanisms.</a:t>
            </a:r>
          </a:p>
          <a:p>
            <a:r>
              <a:rPr lang="en-US" b="1" baseline="0" dirty="0" smtClean="0"/>
              <a:t>Organization Autonomy:</a:t>
            </a:r>
            <a:r>
              <a:rPr lang="en-US" b="0" baseline="0" dirty="0" smtClean="0"/>
              <a:t> Here, collaboration goals need not conflict with individual autonomous goals of partner organizations (</a:t>
            </a:r>
            <a:r>
              <a:rPr lang="en-US" dirty="0" smtClean="0"/>
              <a:t>Thomson and Perry, 2006, p. 26)</a:t>
            </a:r>
            <a:r>
              <a:rPr lang="en-US" b="0" baseline="0" dirty="0" smtClean="0"/>
              <a:t>.</a:t>
            </a:r>
          </a:p>
          <a:p>
            <a:r>
              <a:rPr lang="en-US" b="1" baseline="0" dirty="0" smtClean="0"/>
              <a:t>Mutuality:</a:t>
            </a:r>
            <a:r>
              <a:rPr lang="en-US" b="0" baseline="0" dirty="0" smtClean="0"/>
              <a:t> Collaboration needs to fulfill mutual benefits among partner organizations.</a:t>
            </a:r>
          </a:p>
          <a:p>
            <a:r>
              <a:rPr lang="en-US" b="1" dirty="0" smtClean="0"/>
              <a:t>norms of reciprocity and trust:</a:t>
            </a:r>
            <a:r>
              <a:rPr lang="en-US" b="0" dirty="0" smtClean="0"/>
              <a:t> Here, individual</a:t>
            </a:r>
            <a:r>
              <a:rPr lang="en-US" b="0" baseline="0" dirty="0" smtClean="0"/>
              <a:t> partners should be willing to interact with the partners if they, too, are willing to do the same (</a:t>
            </a:r>
            <a:r>
              <a:rPr lang="en-US" dirty="0" smtClean="0"/>
              <a:t>Thomson and Perry, 2006, p. 27)</a:t>
            </a:r>
            <a:r>
              <a:rPr lang="en-US" b="0" baseline="0" dirty="0" smtClean="0"/>
              <a:t>.</a:t>
            </a:r>
            <a:endParaRPr lang="en-US" b="1" dirty="0"/>
          </a:p>
        </p:txBody>
      </p:sp>
      <p:sp>
        <p:nvSpPr>
          <p:cNvPr id="4" name="Slide Number Placeholder 3"/>
          <p:cNvSpPr>
            <a:spLocks noGrp="1"/>
          </p:cNvSpPr>
          <p:nvPr>
            <p:ph type="sldNum" sz="quarter" idx="10"/>
          </p:nvPr>
        </p:nvSpPr>
        <p:spPr/>
        <p:txBody>
          <a:bodyPr/>
          <a:lstStyle/>
          <a:p>
            <a:fld id="{E29D54D2-7E6F-478D-8A21-FDBC80B4CF88}" type="slidenum">
              <a:rPr lang="en-US" smtClean="0"/>
              <a:t>2</a:t>
            </a:fld>
            <a:endParaRPr lang="en-US"/>
          </a:p>
        </p:txBody>
      </p:sp>
    </p:spTree>
    <p:extLst>
      <p:ext uri="{BB962C8B-B14F-4D97-AF65-F5344CB8AC3E}">
        <p14:creationId xmlns:p14="http://schemas.microsoft.com/office/powerpoint/2010/main" val="3706381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sz="1200" dirty="0" smtClean="0"/>
              <a:t>It does this</a:t>
            </a:r>
            <a:r>
              <a:rPr lang="en-US" sz="1200" baseline="0" dirty="0" smtClean="0"/>
              <a:t> </a:t>
            </a:r>
            <a:r>
              <a:rPr lang="en-US" sz="1200" dirty="0" smtClean="0"/>
              <a:t>by making it possible for seamless communication between relevant stakeholders</a:t>
            </a:r>
          </a:p>
          <a:p>
            <a:pPr marL="228600" indent="-228600">
              <a:buAutoNum type="arabicParenR"/>
            </a:pPr>
            <a:r>
              <a:rPr lang="en-US" sz="1200" dirty="0" smtClean="0"/>
              <a:t>This</a:t>
            </a:r>
            <a:r>
              <a:rPr lang="en-US" sz="1200" baseline="0" dirty="0" smtClean="0"/>
              <a:t> is because</a:t>
            </a:r>
            <a:r>
              <a:rPr lang="en-US" sz="1200" dirty="0" smtClean="0"/>
              <a:t> workers can work from different places using different devices</a:t>
            </a:r>
          </a:p>
          <a:p>
            <a:pPr marL="228600" indent="-228600">
              <a:buAutoNum type="arabicParenR"/>
            </a:pPr>
            <a:r>
              <a:rPr lang="en-US" sz="1200" dirty="0" smtClean="0"/>
              <a:t>It</a:t>
            </a:r>
            <a:r>
              <a:rPr lang="en-US" sz="1200" baseline="0" dirty="0" smtClean="0"/>
              <a:t> does this </a:t>
            </a:r>
            <a:r>
              <a:rPr lang="en-US" sz="3500" dirty="0" smtClean="0"/>
              <a:t>by improving communication in mentor-mentee relationships</a:t>
            </a:r>
          </a:p>
          <a:p>
            <a:pPr marL="0" indent="0">
              <a:buNone/>
            </a:pPr>
            <a:endParaRPr lang="en-US" dirty="0"/>
          </a:p>
        </p:txBody>
      </p:sp>
      <p:sp>
        <p:nvSpPr>
          <p:cNvPr id="4" name="Slide Number Placeholder 3"/>
          <p:cNvSpPr>
            <a:spLocks noGrp="1"/>
          </p:cNvSpPr>
          <p:nvPr>
            <p:ph type="sldNum" sz="quarter" idx="10"/>
          </p:nvPr>
        </p:nvSpPr>
        <p:spPr/>
        <p:txBody>
          <a:bodyPr/>
          <a:lstStyle/>
          <a:p>
            <a:fld id="{E29D54D2-7E6F-478D-8A21-FDBC80B4CF88}" type="slidenum">
              <a:rPr lang="en-US" smtClean="0"/>
              <a:t>3</a:t>
            </a:fld>
            <a:endParaRPr lang="en-US"/>
          </a:p>
        </p:txBody>
      </p:sp>
    </p:spTree>
    <p:extLst>
      <p:ext uri="{BB962C8B-B14F-4D97-AF65-F5344CB8AC3E}">
        <p14:creationId xmlns:p14="http://schemas.microsoft.com/office/powerpoint/2010/main" val="2135813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Strong capability</a:t>
            </a:r>
            <a:r>
              <a:rPr lang="en-US" b="1" baseline="0" dirty="0" smtClean="0"/>
              <a:t> for communication:</a:t>
            </a:r>
            <a:r>
              <a:rPr lang="en-US" b="0" baseline="0" dirty="0" smtClean="0"/>
              <a:t> tools such as audios, texts, and videos have a tremendous capacity for enabling interaction between individuals.</a:t>
            </a:r>
          </a:p>
          <a:p>
            <a:r>
              <a:rPr lang="en-US" b="1" baseline="0" dirty="0" smtClean="0"/>
              <a:t>Simple interface:</a:t>
            </a:r>
            <a:r>
              <a:rPr lang="en-US" b="0" baseline="0" dirty="0" smtClean="0"/>
              <a:t> The interface of most collaborative tools are intuitive and easy to navigate reduces friction encountered during communication.</a:t>
            </a:r>
          </a:p>
          <a:p>
            <a:r>
              <a:rPr lang="en-US" b="1" baseline="0" dirty="0" smtClean="0"/>
              <a:t>Expectation and Capability for Collaboration:</a:t>
            </a:r>
            <a:r>
              <a:rPr lang="en-US" b="0" baseline="0" dirty="0" smtClean="0"/>
              <a:t> this is done by employing measures to encourage input from individuals. Regarding this, the tools make it clear that collaboration is expected and sometimes also makes it clear that they support turn-taking in the sharing of information.</a:t>
            </a:r>
          </a:p>
          <a:p>
            <a:r>
              <a:rPr lang="en-US" b="1" baseline="0" dirty="0" smtClean="0"/>
              <a:t>Immediacy:</a:t>
            </a:r>
            <a:r>
              <a:rPr lang="en-US" b="0" baseline="0" dirty="0" smtClean="0"/>
              <a:t> Involves Instant methods such as messaging (IM) in the form of texts and charts. It enables synchronous communication.</a:t>
            </a:r>
          </a:p>
          <a:p>
            <a:r>
              <a:rPr lang="en-US" b="1" baseline="0" dirty="0" smtClean="0"/>
              <a:t>Improved voice communication:</a:t>
            </a:r>
            <a:r>
              <a:rPr lang="en-US" b="0" baseline="0" dirty="0" smtClean="0"/>
              <a:t> Involves tools such as Skype. Several benefits are offered including reduced toll charges, capability for video conferencing, conversation recording, and the sharing and documentation of information (Lomas et al, 2008, 6).</a:t>
            </a:r>
          </a:p>
          <a:p>
            <a:r>
              <a:rPr lang="en-US" b="1" baseline="0" dirty="0" smtClean="0"/>
              <a:t>Ambient Communication:</a:t>
            </a:r>
            <a:r>
              <a:rPr lang="en-US" b="0" baseline="0" dirty="0" smtClean="0"/>
              <a:t> This is provided by services such as Twitter. Ambient communication is concerned with the ability to ask questions to friends, acquaintances, and experts regardless of time or location (Lomas et al, 2008, 6).</a:t>
            </a:r>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E29D54D2-7E6F-478D-8A21-FDBC80B4CF88}" type="slidenum">
              <a:rPr lang="en-US" smtClean="0"/>
              <a:t>4</a:t>
            </a:fld>
            <a:endParaRPr lang="en-US"/>
          </a:p>
        </p:txBody>
      </p:sp>
    </p:spTree>
    <p:extLst>
      <p:ext uri="{BB962C8B-B14F-4D97-AF65-F5344CB8AC3E}">
        <p14:creationId xmlns:p14="http://schemas.microsoft.com/office/powerpoint/2010/main" val="866245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smtClean="0"/>
              <a:t>REASONS</a:t>
            </a:r>
            <a:r>
              <a:rPr lang="en-US" sz="2400" b="1" baseline="0" dirty="0" smtClean="0"/>
              <a:t> FOR CHOOSING THE ABOVE</a:t>
            </a:r>
          </a:p>
          <a:p>
            <a:endParaRPr lang="en-US" sz="2400" b="1" dirty="0" smtClean="0"/>
          </a:p>
          <a:p>
            <a:r>
              <a:rPr lang="en-US" sz="1200" b="1" dirty="0" smtClean="0"/>
              <a:t>Tools</a:t>
            </a:r>
            <a:r>
              <a:rPr lang="en-US" sz="1200" b="1" baseline="0" dirty="0" smtClean="0"/>
              <a:t> for Synchronous Communication</a:t>
            </a:r>
          </a:p>
          <a:p>
            <a:r>
              <a:rPr lang="en-US" sz="1200" b="1" baseline="0" dirty="0" smtClean="0"/>
              <a:t>Audio and Video conferencing tools:</a:t>
            </a:r>
            <a:r>
              <a:rPr lang="en-US" sz="1200" b="0" baseline="0" dirty="0" smtClean="0"/>
              <a:t> They enable real-time communication between participants from different geographical locations. Video conferencing enables face-to-face interactions which enables the conveyance of important visual information (</a:t>
            </a:r>
            <a:r>
              <a:rPr lang="en-US" dirty="0" smtClean="0"/>
              <a:t>Kawashima, Nishikawa, &amp; Matsuyama, 2008)</a:t>
            </a:r>
            <a:endParaRPr lang="en-US" sz="1200" b="0" baseline="0" dirty="0" smtClean="0"/>
          </a:p>
          <a:p>
            <a:r>
              <a:rPr lang="en-US" sz="1200" b="1" baseline="0" dirty="0" smtClean="0"/>
              <a:t>Skype:</a:t>
            </a:r>
            <a:r>
              <a:rPr lang="en-US" sz="1200" b="0" baseline="0" dirty="0" smtClean="0"/>
              <a:t> Offers many services including video-calling, screen sharing, recording, live subtitles, etc. It also works on many platforms including Amazon Alexa, Windows, Linux, and Mac OS X (Skype, 2019).</a:t>
            </a:r>
          </a:p>
          <a:p>
            <a:r>
              <a:rPr lang="en-US" sz="1200" b="1" baseline="0" dirty="0" smtClean="0"/>
              <a:t>Text:</a:t>
            </a:r>
            <a:r>
              <a:rPr lang="en-US" sz="1200" b="0" baseline="0" dirty="0" smtClean="0"/>
              <a:t> Little technical skills are required to navigate it. It’s also a form of instant messaging which enables real-time communication.</a:t>
            </a:r>
            <a:endParaRPr lang="en-US" sz="1200" b="1" baseline="0" dirty="0" smtClean="0"/>
          </a:p>
          <a:p>
            <a:endParaRPr lang="en-US" sz="1200" b="1" baseline="0" dirty="0" smtClean="0"/>
          </a:p>
          <a:p>
            <a:r>
              <a:rPr lang="en-US" sz="1200" b="1" baseline="0" dirty="0" smtClean="0"/>
              <a:t>Tools for Asynchronous Communication</a:t>
            </a:r>
          </a:p>
          <a:p>
            <a:r>
              <a:rPr lang="en-US" sz="1200" b="1" baseline="0" dirty="0" smtClean="0"/>
              <a:t>Email:</a:t>
            </a:r>
            <a:r>
              <a:rPr lang="en-US" sz="1200" b="0" baseline="0" dirty="0" smtClean="0"/>
              <a:t> It enables threaded discussions to be carried out in a private environment. It also provides many other services including the sharing of documents and documentation. It also requires only minimal technical skills to be navigated.</a:t>
            </a:r>
            <a:endParaRPr lang="en-US" sz="1200" b="1" baseline="0" dirty="0" smtClean="0"/>
          </a:p>
          <a:p>
            <a:r>
              <a:rPr lang="en-US" sz="1200" b="1" baseline="0" dirty="0" err="1" smtClean="0"/>
              <a:t>Evernote</a:t>
            </a:r>
            <a:r>
              <a:rPr lang="en-US" sz="1200" b="1" baseline="0" dirty="0" smtClean="0"/>
              <a:t>:</a:t>
            </a:r>
            <a:r>
              <a:rPr lang="en-US" sz="1200" b="0" baseline="0" dirty="0" smtClean="0"/>
              <a:t> It provides many functionalities that ensure effective management of information, capturing inspiration, notes, and pictures in real-time. They provide a central place for managing all ideas, reminders, lists, and notes. They also enable collaboration with regards to the management of deadlines, projects, meetings, and clients.</a:t>
            </a:r>
            <a:endParaRPr lang="en-US" sz="1200" b="1" baseline="0" dirty="0" smtClean="0"/>
          </a:p>
          <a:p>
            <a:r>
              <a:rPr lang="en-US" sz="1200" b="1" baseline="0" dirty="0" smtClean="0"/>
              <a:t>Social Media sites:</a:t>
            </a:r>
            <a:r>
              <a:rPr lang="en-US" sz="1200" b="0" baseline="0" dirty="0" smtClean="0"/>
              <a:t> They have a social aspect that encourages communication. They are also cheap, require minimal technical skills to be navigated.</a:t>
            </a:r>
            <a:endParaRPr lang="en-US" sz="1200" b="1" dirty="0" smtClean="0"/>
          </a:p>
        </p:txBody>
      </p:sp>
      <p:sp>
        <p:nvSpPr>
          <p:cNvPr id="4" name="Slide Number Placeholder 3"/>
          <p:cNvSpPr>
            <a:spLocks noGrp="1"/>
          </p:cNvSpPr>
          <p:nvPr>
            <p:ph type="sldNum" sz="quarter" idx="10"/>
          </p:nvPr>
        </p:nvSpPr>
        <p:spPr/>
        <p:txBody>
          <a:bodyPr/>
          <a:lstStyle/>
          <a:p>
            <a:fld id="{E29D54D2-7E6F-478D-8A21-FDBC80B4CF88}" type="slidenum">
              <a:rPr lang="en-US" smtClean="0"/>
              <a:t>5</a:t>
            </a:fld>
            <a:endParaRPr lang="en-US"/>
          </a:p>
        </p:txBody>
      </p:sp>
    </p:spTree>
    <p:extLst>
      <p:ext uri="{BB962C8B-B14F-4D97-AF65-F5344CB8AC3E}">
        <p14:creationId xmlns:p14="http://schemas.microsoft.com/office/powerpoint/2010/main" val="1662328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Functionalities</a:t>
            </a:r>
            <a:r>
              <a:rPr lang="en-US" baseline="0" dirty="0" smtClean="0"/>
              <a:t> offered in these two services include;</a:t>
            </a:r>
          </a:p>
          <a:p>
            <a:pPr marL="171450" indent="-171450">
              <a:buFont typeface="Arial" panose="020B0604020202020204" pitchFamily="34" charset="0"/>
              <a:buChar char="•"/>
            </a:pPr>
            <a:r>
              <a:rPr lang="en-US" baseline="0" dirty="0" smtClean="0"/>
              <a:t>Ease of downloading files whenever one needs them.</a:t>
            </a:r>
          </a:p>
          <a:p>
            <a:pPr marL="171450" indent="-171450">
              <a:buFont typeface="Arial" panose="020B0604020202020204" pitchFamily="34" charset="0"/>
              <a:buChar char="•"/>
            </a:pPr>
            <a:r>
              <a:rPr lang="en-US" dirty="0" smtClean="0"/>
              <a:t>Large</a:t>
            </a:r>
            <a:r>
              <a:rPr lang="en-US" baseline="0" dirty="0" smtClean="0"/>
              <a:t> storage space for files. Google Drive, for instance, offers up to 5 TB of file space for free accounts.</a:t>
            </a:r>
          </a:p>
          <a:p>
            <a:pPr marL="171450" indent="-171450">
              <a:buFont typeface="Arial" panose="020B0604020202020204" pitchFamily="34" charset="0"/>
              <a:buChar char="•"/>
            </a:pPr>
            <a:r>
              <a:rPr lang="en-US" baseline="0" dirty="0" smtClean="0"/>
              <a:t>These services are relatively cheap.</a:t>
            </a:r>
          </a:p>
          <a:p>
            <a:pPr marL="171450" indent="-171450">
              <a:buFont typeface="Arial" panose="020B0604020202020204" pitchFamily="34" charset="0"/>
              <a:buChar char="•"/>
            </a:pPr>
            <a:r>
              <a:rPr lang="en-US" baseline="0" dirty="0" smtClean="0"/>
              <a:t>Fast upload and download times for files.</a:t>
            </a:r>
          </a:p>
          <a:p>
            <a:pPr marL="171450" indent="-171450">
              <a:buFont typeface="Arial" panose="020B0604020202020204" pitchFamily="34" charset="0"/>
              <a:buChar char="•"/>
            </a:pPr>
            <a:r>
              <a:rPr lang="en-US" baseline="0" dirty="0" smtClean="0"/>
              <a:t>Enhanced security of files. In a situation when files are attached and sent to the wrong person, they cannot be opened in the case of </a:t>
            </a:r>
            <a:r>
              <a:rPr lang="en-US" baseline="0" dirty="0" err="1" smtClean="0"/>
              <a:t>OneDrive</a:t>
            </a:r>
            <a:r>
              <a:rPr lang="en-US" baseline="0" dirty="0" smtClean="0"/>
              <a:t> unless they have been saved in the public folder (</a:t>
            </a:r>
            <a:r>
              <a:rPr lang="en-US" sz="1200" b="0" i="0" kern="1200" baseline="0" dirty="0" err="1" smtClean="0">
                <a:solidFill>
                  <a:schemeClr val="tx1"/>
                </a:solidFill>
                <a:effectLst/>
                <a:latin typeface="+mn-lt"/>
                <a:ea typeface="+mn-ea"/>
                <a:cs typeface="+mn-cs"/>
              </a:rPr>
              <a:t>F</a:t>
            </a:r>
            <a:r>
              <a:rPr lang="en-US" sz="1200" b="0" i="0" kern="1200" dirty="0" err="1" smtClean="0">
                <a:solidFill>
                  <a:schemeClr val="tx1"/>
                </a:solidFill>
                <a:effectLst/>
                <a:latin typeface="+mn-lt"/>
                <a:ea typeface="+mn-ea"/>
                <a:cs typeface="+mn-cs"/>
              </a:rPr>
              <a:t>ranklinpierce</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2019)</a:t>
            </a:r>
            <a:r>
              <a:rPr lang="en-US" baseline="0" dirty="0" smtClean="0"/>
              <a:t>.</a:t>
            </a:r>
          </a:p>
          <a:p>
            <a:pPr marL="171450" indent="-171450">
              <a:buFont typeface="Arial" panose="020B0604020202020204" pitchFamily="34" charset="0"/>
              <a:buChar char="•"/>
            </a:pPr>
            <a:r>
              <a:rPr lang="en-US" baseline="0" dirty="0" smtClean="0"/>
              <a:t>Enhanced collaboration by enabling the ability to make real-time changes to a document by different participants in a collaboration (</a:t>
            </a:r>
            <a:r>
              <a:rPr lang="en-US" sz="1200" b="0" i="0" kern="1200" baseline="0" dirty="0" err="1" smtClean="0">
                <a:solidFill>
                  <a:schemeClr val="tx1"/>
                </a:solidFill>
                <a:effectLst/>
                <a:latin typeface="+mn-lt"/>
                <a:ea typeface="+mn-ea"/>
                <a:cs typeface="+mn-cs"/>
              </a:rPr>
              <a:t>F</a:t>
            </a:r>
            <a:r>
              <a:rPr lang="en-US" sz="1200" b="0" i="0" kern="1200" dirty="0" err="1" smtClean="0">
                <a:solidFill>
                  <a:schemeClr val="tx1"/>
                </a:solidFill>
                <a:effectLst/>
                <a:latin typeface="+mn-lt"/>
                <a:ea typeface="+mn-ea"/>
                <a:cs typeface="+mn-cs"/>
              </a:rPr>
              <a:t>ranklinpierce</a:t>
            </a:r>
            <a:r>
              <a:rPr lang="en-US" sz="1200" b="0" i="0" kern="1200" dirty="0" smtClean="0">
                <a:solidFill>
                  <a:schemeClr val="tx1"/>
                </a:solidFill>
                <a:effectLst/>
                <a:latin typeface="+mn-lt"/>
                <a:ea typeface="+mn-ea"/>
                <a:cs typeface="+mn-cs"/>
              </a:rPr>
              <a: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2019)</a:t>
            </a:r>
            <a:r>
              <a:rPr lang="en-US" baseline="0" dirty="0" smtClean="0"/>
              <a:t>.</a:t>
            </a:r>
          </a:p>
        </p:txBody>
      </p:sp>
      <p:sp>
        <p:nvSpPr>
          <p:cNvPr id="4" name="Slide Number Placeholder 3"/>
          <p:cNvSpPr>
            <a:spLocks noGrp="1"/>
          </p:cNvSpPr>
          <p:nvPr>
            <p:ph type="sldNum" sz="quarter" idx="10"/>
          </p:nvPr>
        </p:nvSpPr>
        <p:spPr/>
        <p:txBody>
          <a:bodyPr/>
          <a:lstStyle/>
          <a:p>
            <a:fld id="{E29D54D2-7E6F-478D-8A21-FDBC80B4CF88}" type="slidenum">
              <a:rPr lang="en-US" smtClean="0"/>
              <a:t>6</a:t>
            </a:fld>
            <a:endParaRPr lang="en-US"/>
          </a:p>
        </p:txBody>
      </p:sp>
    </p:spTree>
    <p:extLst>
      <p:ext uri="{BB962C8B-B14F-4D97-AF65-F5344CB8AC3E}">
        <p14:creationId xmlns:p14="http://schemas.microsoft.com/office/powerpoint/2010/main" val="4044912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Accessible via</a:t>
            </a:r>
            <a:r>
              <a:rPr lang="en-US" b="1" baseline="0" dirty="0" smtClean="0"/>
              <a:t> Different Devices:</a:t>
            </a:r>
            <a:r>
              <a:rPr lang="en-US" b="0" baseline="0" dirty="0" smtClean="0"/>
              <a:t> This service can be accessed via different devices including phones, PCs, laptops, and tablets.</a:t>
            </a:r>
          </a:p>
          <a:p>
            <a:r>
              <a:rPr lang="en-US" b="1" baseline="0" dirty="0" smtClean="0"/>
              <a:t>It has many important functionalities:</a:t>
            </a:r>
            <a:r>
              <a:rPr lang="en-US" b="0" baseline="0" dirty="0" smtClean="0"/>
              <a:t> This tool provides important functionalities such as the creation of multiple lists and syncing with the calendar which enables the creation of tasks that have due dates. It also allows for canceling of tasks among other features.</a:t>
            </a:r>
            <a:endParaRPr lang="en-US" b="1" dirty="0"/>
          </a:p>
        </p:txBody>
      </p:sp>
      <p:sp>
        <p:nvSpPr>
          <p:cNvPr id="4" name="Slide Number Placeholder 3"/>
          <p:cNvSpPr>
            <a:spLocks noGrp="1"/>
          </p:cNvSpPr>
          <p:nvPr>
            <p:ph type="sldNum" sz="quarter" idx="10"/>
          </p:nvPr>
        </p:nvSpPr>
        <p:spPr/>
        <p:txBody>
          <a:bodyPr/>
          <a:lstStyle/>
          <a:p>
            <a:fld id="{E29D54D2-7E6F-478D-8A21-FDBC80B4CF88}" type="slidenum">
              <a:rPr lang="en-US" smtClean="0"/>
              <a:t>7</a:t>
            </a:fld>
            <a:endParaRPr lang="en-US"/>
          </a:p>
        </p:txBody>
      </p:sp>
    </p:spTree>
    <p:extLst>
      <p:ext uri="{BB962C8B-B14F-4D97-AF65-F5344CB8AC3E}">
        <p14:creationId xmlns:p14="http://schemas.microsoft.com/office/powerpoint/2010/main" val="3614725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Improved efficiency in the undertaking of tasks:</a:t>
            </a:r>
            <a:r>
              <a:rPr lang="en-US" b="0" baseline="0" dirty="0" smtClean="0"/>
              <a:t> This is because the effective use of Google Tasks for task-sharing will enable a reduction in the time taken in setting priorities and encourage the use of delegation for differentiation of tasks to rightful individuals.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Improved working relationship:</a:t>
            </a:r>
            <a:r>
              <a:rPr lang="en-US" sz="1200" b="0" baseline="0" dirty="0" smtClean="0"/>
              <a:t> This will result from improved communication and collaboration due to the use of communication tools with simple user face and that offer numerous functionalities such as </a:t>
            </a:r>
            <a:r>
              <a:rPr lang="en-US" sz="1200" dirty="0" smtClean="0"/>
              <a:t>immediacy, improved voice communication, image sharing, social interaction, and ambient communication.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Improved flexibility</a:t>
            </a:r>
            <a:r>
              <a:rPr lang="en-US" sz="1200" b="1" baseline="0" dirty="0" smtClean="0"/>
              <a:t>:</a:t>
            </a:r>
            <a:r>
              <a:rPr lang="en-US" sz="1200" b="0" baseline="0" dirty="0" smtClean="0"/>
              <a:t> This is because, through the use of communication tools such as emails, audio, and video conferencing, communication can happen regardless of time and geographical location. The coordination of workers will, therefore, become easier.</a:t>
            </a:r>
            <a:endParaRPr lang="en-US" sz="12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Improved worker satisfaction:</a:t>
            </a:r>
            <a:r>
              <a:rPr lang="en-US" sz="1200" b="0" baseline="0" dirty="0" smtClean="0"/>
              <a:t> Through improved communication, workers will be able to easily channel their frustration and feedbacks which can easily be addressed.</a:t>
            </a:r>
            <a:endParaRPr lang="en-US" b="1" dirty="0" smtClean="0"/>
          </a:p>
          <a:p>
            <a:endParaRPr lang="en-US" dirty="0"/>
          </a:p>
        </p:txBody>
      </p:sp>
      <p:sp>
        <p:nvSpPr>
          <p:cNvPr id="4" name="Slide Number Placeholder 3"/>
          <p:cNvSpPr>
            <a:spLocks noGrp="1"/>
          </p:cNvSpPr>
          <p:nvPr>
            <p:ph type="sldNum" sz="quarter" idx="10"/>
          </p:nvPr>
        </p:nvSpPr>
        <p:spPr/>
        <p:txBody>
          <a:bodyPr/>
          <a:lstStyle/>
          <a:p>
            <a:fld id="{E29D54D2-7E6F-478D-8A21-FDBC80B4CF88}" type="slidenum">
              <a:rPr lang="en-US" smtClean="0"/>
              <a:t>8</a:t>
            </a:fld>
            <a:endParaRPr lang="en-US"/>
          </a:p>
        </p:txBody>
      </p:sp>
    </p:spTree>
    <p:extLst>
      <p:ext uri="{BB962C8B-B14F-4D97-AF65-F5344CB8AC3E}">
        <p14:creationId xmlns:p14="http://schemas.microsoft.com/office/powerpoint/2010/main" val="1209042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7961BE8-827A-43C5-B325-D1CD9A8D6C44}" type="datetime1">
              <a:rPr lang="en-US" smtClean="0"/>
              <a:t>10/12/2019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3760947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049511-7200-4EAD-8970-BF8049248E3F}"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2012121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D4FEE-EC87-470F-A2DC-87DD3C05FD5A}"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1301333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B4038E-AB56-4FBC-94E1-75127794F2D2}" type="datetime1">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679029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FFB0531-3339-435F-8122-52959A351FF5}" type="datetime1">
              <a:rPr lang="en-US" smtClean="0"/>
              <a:t>10/12/2019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203343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0BB9B07-0244-40EE-9B21-154F8A8C1B49}" type="datetime1">
              <a:rPr lang="en-US" smtClean="0"/>
              <a:t>10/12/2019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3533140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E457D4-D8A3-4DD3-BB4E-209444C94211}" type="datetime1">
              <a:rPr lang="en-US" smtClean="0"/>
              <a:t>10/12/2019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283864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A0C270-F34E-4407-8F0D-137115CC2A0E}" type="datetime1">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3138183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B90189-105C-4751-B09C-23638803DABD}" type="datetime1">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3066784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37FDE3-E336-4A1B-B9F5-00EEE6DE2ACB}" type="datetime1">
              <a:rPr lang="en-US" smtClean="0"/>
              <a:t>10/12/2019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42885717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37FDE3-E336-4A1B-B9F5-00EEE6DE2ACB}"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73731403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37FDE3-E336-4A1B-B9F5-00EEE6DE2ACB}"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98072232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37FDE3-E336-4A1B-B9F5-00EEE6DE2ACB}"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28625898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37FDE3-E336-4A1B-B9F5-00EEE6DE2ACB}"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58889653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37FDE3-E336-4A1B-B9F5-00EEE6DE2ACB}"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112101425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A4A533-FF2C-41A2-A8D0-3E3C236D190D}"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3423356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F80432A-6838-46CA-A4B5-F7D8443265FF}" type="datetime1">
              <a:rPr lang="en-US" smtClean="0"/>
              <a:t>10/12/2019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AA89E-6A23-42F3-A62A-2DDEFE5AF488}" type="slidenum">
              <a:rPr lang="en-US" smtClean="0"/>
              <a:t>‹#›</a:t>
            </a:fld>
            <a:endParaRPr lang="en-US"/>
          </a:p>
        </p:txBody>
      </p:sp>
    </p:spTree>
    <p:extLst>
      <p:ext uri="{BB962C8B-B14F-4D97-AF65-F5344CB8AC3E}">
        <p14:creationId xmlns:p14="http://schemas.microsoft.com/office/powerpoint/2010/main" val="374915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37FDE3-E336-4A1B-B9F5-00EEE6DE2ACB}" type="datetime1">
              <a:rPr lang="en-US" smtClean="0"/>
              <a:t>10/12/2019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2DAA89E-6A23-42F3-A62A-2DDEFE5AF488}" type="slidenum">
              <a:rPr lang="en-US" smtClean="0"/>
              <a:t>‹#›</a:t>
            </a:fld>
            <a:endParaRPr lang="en-US"/>
          </a:p>
        </p:txBody>
      </p:sp>
    </p:spTree>
    <p:extLst>
      <p:ext uri="{BB962C8B-B14F-4D97-AF65-F5344CB8AC3E}">
        <p14:creationId xmlns:p14="http://schemas.microsoft.com/office/powerpoint/2010/main" val="1299088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Importance of Effective Collaboration</a:t>
            </a:r>
            <a:endParaRPr lang="en-US" b="1" dirty="0"/>
          </a:p>
        </p:txBody>
      </p:sp>
      <p:sp>
        <p:nvSpPr>
          <p:cNvPr id="3" name="Subtitle 2"/>
          <p:cNvSpPr>
            <a:spLocks noGrp="1"/>
          </p:cNvSpPr>
          <p:nvPr>
            <p:ph type="subTitle" idx="1"/>
          </p:nvPr>
        </p:nvSpPr>
        <p:spPr/>
        <p:txBody>
          <a:bodyPr>
            <a:normAutofit fontScale="85000" lnSpcReduction="20000"/>
          </a:bodyPr>
          <a:lstStyle/>
          <a:p>
            <a:r>
              <a:rPr lang="en-US" dirty="0" smtClean="0"/>
              <a:t>Student</a:t>
            </a:r>
          </a:p>
          <a:p>
            <a:r>
              <a:rPr lang="en-US" dirty="0" smtClean="0"/>
              <a:t>Instructor</a:t>
            </a:r>
          </a:p>
          <a:p>
            <a:r>
              <a:rPr lang="en-US" dirty="0" smtClean="0"/>
              <a:t>Institution</a:t>
            </a:r>
          </a:p>
          <a:p>
            <a:r>
              <a:rPr lang="en-US" dirty="0" smtClean="0"/>
              <a:t>Course</a:t>
            </a:r>
            <a:endParaRPr lang="en-US" dirty="0"/>
          </a:p>
        </p:txBody>
      </p:sp>
      <p:sp>
        <p:nvSpPr>
          <p:cNvPr id="4" name="Slide Number Placeholder 3"/>
          <p:cNvSpPr>
            <a:spLocks noGrp="1"/>
          </p:cNvSpPr>
          <p:nvPr>
            <p:ph type="sldNum" sz="quarter" idx="12"/>
          </p:nvPr>
        </p:nvSpPr>
        <p:spPr/>
        <p:txBody>
          <a:bodyPr/>
          <a:lstStyle/>
          <a:p>
            <a:fld id="{E2DAA89E-6A23-42F3-A62A-2DDEFE5AF488}" type="slidenum">
              <a:rPr lang="en-US" smtClean="0"/>
              <a:t>1</a:t>
            </a:fld>
            <a:endParaRPr lang="en-US"/>
          </a:p>
        </p:txBody>
      </p:sp>
    </p:spTree>
    <p:extLst>
      <p:ext uri="{BB962C8B-B14F-4D97-AF65-F5344CB8AC3E}">
        <p14:creationId xmlns:p14="http://schemas.microsoft.com/office/powerpoint/2010/main" val="228673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a:xfrm>
            <a:off x="1484310" y="2103121"/>
            <a:ext cx="10018713" cy="4129136"/>
          </a:xfrm>
        </p:spPr>
        <p:txBody>
          <a:bodyPr>
            <a:noAutofit/>
          </a:bodyPr>
          <a:lstStyle/>
          <a:p>
            <a:pPr marL="0" indent="0">
              <a:buNone/>
            </a:pPr>
            <a:r>
              <a:rPr lang="en-US" sz="4000" dirty="0" smtClean="0"/>
              <a:t>Collaboration is the process or act of discovery or shared creation (Thomson and Perry, 2006). It is made up of five fundamental dimensions; governance, administration, organizational autonomy, mutuality, and norms of reciprocity and trust</a:t>
            </a:r>
            <a:r>
              <a:rPr lang="en-US" sz="4000" dirty="0" smtClean="0"/>
              <a:t>. This presentation is about the importance of collaboration.</a:t>
            </a:r>
            <a:endParaRPr lang="en-US" sz="4000" dirty="0" smtClean="0"/>
          </a:p>
        </p:txBody>
      </p:sp>
      <p:sp>
        <p:nvSpPr>
          <p:cNvPr id="4" name="Slide Number Placeholder 3"/>
          <p:cNvSpPr>
            <a:spLocks noGrp="1"/>
          </p:cNvSpPr>
          <p:nvPr>
            <p:ph type="sldNum" sz="quarter" idx="12"/>
          </p:nvPr>
        </p:nvSpPr>
        <p:spPr/>
        <p:txBody>
          <a:bodyPr/>
          <a:lstStyle/>
          <a:p>
            <a:fld id="{E2DAA89E-6A23-42F3-A62A-2DDEFE5AF488}" type="slidenum">
              <a:rPr lang="en-US" smtClean="0"/>
              <a:t>2</a:t>
            </a:fld>
            <a:endParaRPr lang="en-US"/>
          </a:p>
        </p:txBody>
      </p:sp>
    </p:spTree>
    <p:extLst>
      <p:ext uri="{BB962C8B-B14F-4D97-AF65-F5344CB8AC3E}">
        <p14:creationId xmlns:p14="http://schemas.microsoft.com/office/powerpoint/2010/main" val="335597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Importance of Collaboration Information System (IS)</a:t>
            </a:r>
            <a:endParaRPr lang="en-US" b="1" dirty="0"/>
          </a:p>
        </p:txBody>
      </p:sp>
      <p:sp>
        <p:nvSpPr>
          <p:cNvPr id="3" name="Content Placeholder 2"/>
          <p:cNvSpPr>
            <a:spLocks noGrp="1"/>
          </p:cNvSpPr>
          <p:nvPr>
            <p:ph idx="1"/>
          </p:nvPr>
        </p:nvSpPr>
        <p:spPr/>
        <p:txBody>
          <a:bodyPr>
            <a:normAutofit fontScale="77500" lnSpcReduction="20000"/>
          </a:bodyPr>
          <a:lstStyle/>
          <a:p>
            <a:pPr marL="0" indent="0">
              <a:buNone/>
            </a:pPr>
            <a:r>
              <a:rPr lang="en-US" sz="3600" dirty="0" smtClean="0"/>
              <a:t>From the perspective of an organization, collaboration information systems are important because;</a:t>
            </a:r>
          </a:p>
          <a:p>
            <a:pPr marL="971550" lvl="1" indent="-514350">
              <a:buFont typeface="+mj-lt"/>
              <a:buAutoNum type="arabicPeriod"/>
            </a:pPr>
            <a:r>
              <a:rPr lang="en-US" sz="3500" dirty="0" smtClean="0"/>
              <a:t>They enable an organization to effectively move toward its goals.</a:t>
            </a:r>
          </a:p>
          <a:p>
            <a:pPr marL="971550" lvl="1" indent="-514350">
              <a:buFont typeface="+mj-lt"/>
              <a:buAutoNum type="arabicPeriod"/>
            </a:pPr>
            <a:r>
              <a:rPr lang="en-US" sz="3500" dirty="0" smtClean="0"/>
              <a:t>Enhance flexibility.</a:t>
            </a:r>
          </a:p>
          <a:p>
            <a:pPr marL="971550" lvl="1" indent="-514350">
              <a:buFont typeface="+mj-lt"/>
              <a:buAutoNum type="arabicPeriod"/>
            </a:pPr>
            <a:r>
              <a:rPr lang="en-US" sz="3500" dirty="0" smtClean="0"/>
              <a:t>It enables new employees to catch up with the others fast.</a:t>
            </a:r>
          </a:p>
        </p:txBody>
      </p:sp>
      <p:sp>
        <p:nvSpPr>
          <p:cNvPr id="4" name="Slide Number Placeholder 3"/>
          <p:cNvSpPr>
            <a:spLocks noGrp="1"/>
          </p:cNvSpPr>
          <p:nvPr>
            <p:ph type="sldNum" sz="quarter" idx="12"/>
          </p:nvPr>
        </p:nvSpPr>
        <p:spPr/>
        <p:txBody>
          <a:bodyPr/>
          <a:lstStyle/>
          <a:p>
            <a:fld id="{E2DAA89E-6A23-42F3-A62A-2DDEFE5AF488}" type="slidenum">
              <a:rPr lang="en-US" smtClean="0"/>
              <a:t>3</a:t>
            </a:fld>
            <a:endParaRPr lang="en-US"/>
          </a:p>
        </p:txBody>
      </p:sp>
    </p:spTree>
    <p:extLst>
      <p:ext uri="{BB962C8B-B14F-4D97-AF65-F5344CB8AC3E}">
        <p14:creationId xmlns:p14="http://schemas.microsoft.com/office/powerpoint/2010/main" val="4216200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Collaborative Tools Improve Team Communication</a:t>
            </a:r>
            <a:endParaRPr lang="en-US" b="1" dirty="0"/>
          </a:p>
        </p:txBody>
      </p:sp>
      <p:sp>
        <p:nvSpPr>
          <p:cNvPr id="3" name="Content Placeholder 2"/>
          <p:cNvSpPr>
            <a:spLocks noGrp="1"/>
          </p:cNvSpPr>
          <p:nvPr>
            <p:ph idx="1"/>
          </p:nvPr>
        </p:nvSpPr>
        <p:spPr>
          <a:xfrm>
            <a:off x="1484310" y="2647666"/>
            <a:ext cx="10018713" cy="3584589"/>
          </a:xfrm>
        </p:spPr>
        <p:txBody>
          <a:bodyPr>
            <a:noAutofit/>
          </a:bodyPr>
          <a:lstStyle/>
          <a:p>
            <a:pPr marL="0" indent="0">
              <a:buNone/>
            </a:pPr>
            <a:r>
              <a:rPr lang="en-US" sz="3600" dirty="0" smtClean="0"/>
              <a:t>Collaborative tools enhance communication by; having a strong communication capacity, intuitive interface and having and collaboration capability.</a:t>
            </a:r>
          </a:p>
          <a:p>
            <a:pPr marL="0" indent="0">
              <a:buNone/>
            </a:pPr>
            <a:r>
              <a:rPr lang="en-US" sz="3600" dirty="0" smtClean="0"/>
              <a:t>Other ways include; immediacy, improved voice communication, image sharing, social interaction, and ambient communication (Lomas et al, 2008).</a:t>
            </a:r>
          </a:p>
        </p:txBody>
      </p:sp>
      <p:sp>
        <p:nvSpPr>
          <p:cNvPr id="4" name="Slide Number Placeholder 3"/>
          <p:cNvSpPr>
            <a:spLocks noGrp="1"/>
          </p:cNvSpPr>
          <p:nvPr>
            <p:ph type="sldNum" sz="quarter" idx="12"/>
          </p:nvPr>
        </p:nvSpPr>
        <p:spPr/>
        <p:txBody>
          <a:bodyPr/>
          <a:lstStyle/>
          <a:p>
            <a:fld id="{E2DAA89E-6A23-42F3-A62A-2DDEFE5AF488}" type="slidenum">
              <a:rPr lang="en-US" smtClean="0"/>
              <a:t>4</a:t>
            </a:fld>
            <a:endParaRPr lang="en-US"/>
          </a:p>
        </p:txBody>
      </p:sp>
    </p:spTree>
    <p:extLst>
      <p:ext uri="{BB962C8B-B14F-4D97-AF65-F5344CB8AC3E}">
        <p14:creationId xmlns:p14="http://schemas.microsoft.com/office/powerpoint/2010/main" val="3678719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Tools to Be Used for Communication.</a:t>
            </a:r>
            <a:endParaRPr lang="en-US" b="1" dirty="0"/>
          </a:p>
        </p:txBody>
      </p:sp>
      <p:sp>
        <p:nvSpPr>
          <p:cNvPr id="3" name="Content Placeholder 2"/>
          <p:cNvSpPr>
            <a:spLocks noGrp="1"/>
          </p:cNvSpPr>
          <p:nvPr>
            <p:ph sz="half" idx="1"/>
          </p:nvPr>
        </p:nvSpPr>
        <p:spPr>
          <a:xfrm>
            <a:off x="914400" y="1825625"/>
            <a:ext cx="5181600" cy="4351338"/>
          </a:xfrm>
        </p:spPr>
        <p:txBody>
          <a:bodyPr>
            <a:normAutofit/>
          </a:bodyPr>
          <a:lstStyle/>
          <a:p>
            <a:pPr marL="0" indent="0">
              <a:buNone/>
            </a:pPr>
            <a:r>
              <a:rPr lang="en-US" b="1" dirty="0" smtClean="0"/>
              <a:t>Tools for Synchronous Communication</a:t>
            </a:r>
          </a:p>
          <a:p>
            <a:r>
              <a:rPr lang="en-US" dirty="0" smtClean="0"/>
              <a:t>Audio and Video Conferencing.</a:t>
            </a:r>
          </a:p>
          <a:p>
            <a:r>
              <a:rPr lang="en-US" dirty="0" smtClean="0"/>
              <a:t>Skype</a:t>
            </a:r>
          </a:p>
          <a:p>
            <a:r>
              <a:rPr lang="en-US" dirty="0" smtClean="0"/>
              <a:t>Text</a:t>
            </a:r>
          </a:p>
          <a:p>
            <a:pPr marL="0" indent="0">
              <a:buNone/>
            </a:pPr>
            <a:r>
              <a:rPr lang="en-US" b="1" dirty="0" smtClean="0"/>
              <a:t>Tools for Asynchronous Communication</a:t>
            </a:r>
          </a:p>
          <a:p>
            <a:r>
              <a:rPr lang="en-US" dirty="0" smtClean="0"/>
              <a:t>Email</a:t>
            </a:r>
          </a:p>
          <a:p>
            <a:r>
              <a:rPr lang="en-US" dirty="0" err="1" smtClean="0"/>
              <a:t>Evernote</a:t>
            </a:r>
            <a:endParaRPr lang="en-US" dirty="0" smtClean="0"/>
          </a:p>
          <a:p>
            <a:r>
              <a:rPr lang="en-US" dirty="0" smtClean="0"/>
              <a:t>Social Media sites such as Facebook and Twitter</a:t>
            </a:r>
          </a:p>
          <a:p>
            <a:pPr marL="0" indent="0">
              <a:buNone/>
            </a:pPr>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1825625"/>
            <a:ext cx="5257800" cy="4351338"/>
          </a:xfrm>
          <a:effectLst>
            <a:softEdge rad="215900"/>
          </a:effectLst>
        </p:spPr>
      </p:pic>
      <p:sp>
        <p:nvSpPr>
          <p:cNvPr id="4" name="Slide Number Placeholder 3"/>
          <p:cNvSpPr>
            <a:spLocks noGrp="1"/>
          </p:cNvSpPr>
          <p:nvPr>
            <p:ph type="sldNum" sz="quarter" idx="12"/>
          </p:nvPr>
        </p:nvSpPr>
        <p:spPr/>
        <p:txBody>
          <a:bodyPr/>
          <a:lstStyle/>
          <a:p>
            <a:fld id="{E2DAA89E-6A23-42F3-A62A-2DDEFE5AF488}" type="slidenum">
              <a:rPr lang="en-US" smtClean="0"/>
              <a:t>5</a:t>
            </a:fld>
            <a:endParaRPr lang="en-US"/>
          </a:p>
        </p:txBody>
      </p:sp>
    </p:spTree>
    <p:extLst>
      <p:ext uri="{BB962C8B-B14F-4D97-AF65-F5344CB8AC3E}">
        <p14:creationId xmlns:p14="http://schemas.microsoft.com/office/powerpoint/2010/main" val="1065888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Project Files Will be Shared Among Members</a:t>
            </a:r>
            <a:endParaRPr lang="en-US" b="1" dirty="0"/>
          </a:p>
        </p:txBody>
      </p:sp>
      <p:sp>
        <p:nvSpPr>
          <p:cNvPr id="3" name="Content Placeholder 2"/>
          <p:cNvSpPr>
            <a:spLocks noGrp="1"/>
          </p:cNvSpPr>
          <p:nvPr>
            <p:ph idx="1"/>
          </p:nvPr>
        </p:nvSpPr>
        <p:spPr/>
        <p:txBody>
          <a:bodyPr>
            <a:normAutofit/>
          </a:bodyPr>
          <a:lstStyle/>
          <a:p>
            <a:pPr marL="0" indent="0">
              <a:buNone/>
            </a:pPr>
            <a:r>
              <a:rPr lang="en-US" sz="3600" dirty="0" smtClean="0"/>
              <a:t>Most project files will be shared using </a:t>
            </a:r>
            <a:r>
              <a:rPr lang="en-US" sz="3600" dirty="0" err="1" smtClean="0"/>
              <a:t>OneDrive</a:t>
            </a:r>
            <a:r>
              <a:rPr lang="en-US" sz="3600" dirty="0" smtClean="0"/>
              <a:t> and Google Drive, and Box.</a:t>
            </a:r>
          </a:p>
          <a:p>
            <a:pPr marL="0" indent="0">
              <a:buNone/>
            </a:pPr>
            <a:r>
              <a:rPr lang="en-US" sz="3600" dirty="0" smtClean="0"/>
              <a:t>The choice of these two services is due to the reputation of the companies behind them and the number of functionalities they offer.</a:t>
            </a:r>
            <a:endParaRPr lang="en-US" sz="3600" dirty="0"/>
          </a:p>
        </p:txBody>
      </p:sp>
      <p:sp>
        <p:nvSpPr>
          <p:cNvPr id="4" name="Slide Number Placeholder 3"/>
          <p:cNvSpPr>
            <a:spLocks noGrp="1"/>
          </p:cNvSpPr>
          <p:nvPr>
            <p:ph type="sldNum" sz="quarter" idx="12"/>
          </p:nvPr>
        </p:nvSpPr>
        <p:spPr/>
        <p:txBody>
          <a:bodyPr/>
          <a:lstStyle/>
          <a:p>
            <a:fld id="{E2DAA89E-6A23-42F3-A62A-2DDEFE5AF488}" type="slidenum">
              <a:rPr lang="en-US" smtClean="0"/>
              <a:t>6</a:t>
            </a:fld>
            <a:endParaRPr lang="en-US"/>
          </a:p>
        </p:txBody>
      </p:sp>
    </p:spTree>
    <p:extLst>
      <p:ext uri="{BB962C8B-B14F-4D97-AF65-F5344CB8AC3E}">
        <p14:creationId xmlns:p14="http://schemas.microsoft.com/office/powerpoint/2010/main" val="2090951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Task Lists Used in Managing Tasks Will Be Shared with Team Members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4000" dirty="0" smtClean="0"/>
              <a:t>The preferred method for task-sharing is </a:t>
            </a:r>
            <a:r>
              <a:rPr lang="en-US" sz="4000" dirty="0"/>
              <a:t>G</a:t>
            </a:r>
            <a:r>
              <a:rPr lang="en-US" sz="4000" dirty="0" smtClean="0"/>
              <a:t>oogle Tasks. This is because</a:t>
            </a:r>
          </a:p>
          <a:p>
            <a:pPr lvl="1"/>
            <a:r>
              <a:rPr lang="en-US" sz="3200" dirty="0"/>
              <a:t>I</a:t>
            </a:r>
            <a:r>
              <a:rPr lang="en-US" sz="3200" dirty="0" smtClean="0"/>
              <a:t>t is free (</a:t>
            </a:r>
            <a:r>
              <a:rPr lang="en-US" sz="3200" dirty="0" err="1" smtClean="0"/>
              <a:t>Hartmans</a:t>
            </a:r>
            <a:r>
              <a:rPr lang="en-US" sz="3200" dirty="0" smtClean="0"/>
              <a:t>, 2018).</a:t>
            </a:r>
          </a:p>
          <a:p>
            <a:pPr lvl="1"/>
            <a:r>
              <a:rPr lang="en-US" sz="3200" dirty="0" smtClean="0"/>
              <a:t>It is easy to use</a:t>
            </a:r>
          </a:p>
          <a:p>
            <a:pPr lvl="1"/>
            <a:r>
              <a:rPr lang="en-US" sz="3200" dirty="0" smtClean="0"/>
              <a:t>It’s accessible via different devices.</a:t>
            </a:r>
          </a:p>
          <a:p>
            <a:pPr lvl="1"/>
            <a:r>
              <a:rPr lang="en-US" sz="3200" dirty="0" smtClean="0"/>
              <a:t>It has many important functionalities.</a:t>
            </a:r>
          </a:p>
        </p:txBody>
      </p:sp>
      <p:sp>
        <p:nvSpPr>
          <p:cNvPr id="4" name="Slide Number Placeholder 3"/>
          <p:cNvSpPr>
            <a:spLocks noGrp="1"/>
          </p:cNvSpPr>
          <p:nvPr>
            <p:ph type="sldNum" sz="quarter" idx="12"/>
          </p:nvPr>
        </p:nvSpPr>
        <p:spPr/>
        <p:txBody>
          <a:bodyPr/>
          <a:lstStyle/>
          <a:p>
            <a:fld id="{E2DAA89E-6A23-42F3-A62A-2DDEFE5AF488}" type="slidenum">
              <a:rPr lang="en-US" smtClean="0"/>
              <a:t>7</a:t>
            </a:fld>
            <a:endParaRPr lang="en-US"/>
          </a:p>
        </p:txBody>
      </p:sp>
    </p:spTree>
    <p:extLst>
      <p:ext uri="{BB962C8B-B14F-4D97-AF65-F5344CB8AC3E}">
        <p14:creationId xmlns:p14="http://schemas.microsoft.com/office/powerpoint/2010/main" val="3246291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this Collaboration IS Would Provide a Competitive Edge to My Organization</a:t>
            </a:r>
            <a:endParaRPr lang="en-US" b="1" dirty="0"/>
          </a:p>
        </p:txBody>
      </p:sp>
      <p:sp>
        <p:nvSpPr>
          <p:cNvPr id="3" name="Content Placeholder 2"/>
          <p:cNvSpPr>
            <a:spLocks noGrp="1"/>
          </p:cNvSpPr>
          <p:nvPr>
            <p:ph idx="1"/>
          </p:nvPr>
        </p:nvSpPr>
        <p:spPr/>
        <p:txBody>
          <a:bodyPr>
            <a:normAutofit lnSpcReduction="10000"/>
          </a:bodyPr>
          <a:lstStyle/>
          <a:p>
            <a:r>
              <a:rPr lang="en-US" sz="3600" dirty="0" smtClean="0"/>
              <a:t>Improved efficiency in the undertaking of tasks.</a:t>
            </a:r>
          </a:p>
          <a:p>
            <a:r>
              <a:rPr lang="en-US" sz="3600" dirty="0" smtClean="0"/>
              <a:t>Improved working relationships.</a:t>
            </a:r>
          </a:p>
          <a:p>
            <a:r>
              <a:rPr lang="en-US" sz="3600" dirty="0" smtClean="0"/>
              <a:t>Improved flexibility.</a:t>
            </a:r>
          </a:p>
          <a:p>
            <a:r>
              <a:rPr lang="en-US" sz="3600" dirty="0" smtClean="0"/>
              <a:t>Improved worker satisfaction which would enhance their motivation.</a:t>
            </a:r>
            <a:endParaRPr lang="en-US" sz="3600" dirty="0"/>
          </a:p>
        </p:txBody>
      </p:sp>
      <p:sp>
        <p:nvSpPr>
          <p:cNvPr id="4" name="Slide Number Placeholder 3"/>
          <p:cNvSpPr>
            <a:spLocks noGrp="1"/>
          </p:cNvSpPr>
          <p:nvPr>
            <p:ph type="sldNum" sz="quarter" idx="12"/>
          </p:nvPr>
        </p:nvSpPr>
        <p:spPr/>
        <p:txBody>
          <a:bodyPr/>
          <a:lstStyle/>
          <a:p>
            <a:fld id="{E2DAA89E-6A23-42F3-A62A-2DDEFE5AF488}" type="slidenum">
              <a:rPr lang="en-US" smtClean="0"/>
              <a:t>8</a:t>
            </a:fld>
            <a:endParaRPr lang="en-US"/>
          </a:p>
        </p:txBody>
      </p:sp>
    </p:spTree>
    <p:extLst>
      <p:ext uri="{BB962C8B-B14F-4D97-AF65-F5344CB8AC3E}">
        <p14:creationId xmlns:p14="http://schemas.microsoft.com/office/powerpoint/2010/main" val="2992994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err="1" smtClean="0"/>
              <a:t>Franklinpierce</a:t>
            </a:r>
            <a:r>
              <a:rPr lang="en-US" dirty="0" smtClean="0"/>
              <a:t> (2019). </a:t>
            </a:r>
            <a:r>
              <a:rPr lang="en-US" i="1" dirty="0" smtClean="0"/>
              <a:t>Microsoft </a:t>
            </a:r>
            <a:r>
              <a:rPr lang="en-US" i="1" dirty="0" err="1" smtClean="0"/>
              <a:t>OneDrive</a:t>
            </a:r>
            <a:r>
              <a:rPr lang="en-US" dirty="0" smtClean="0"/>
              <a:t>. [online] Connect.franklinpierce.edu. Available at: http://connect.franklinpierce.edu/Documents/stepdays/Microsoft%20OneDrive.pdf [Accessed 11 Oct. 2019].</a:t>
            </a:r>
          </a:p>
          <a:p>
            <a:pPr marL="0" indent="0">
              <a:buNone/>
            </a:pPr>
            <a:r>
              <a:rPr lang="en-US" dirty="0" err="1"/>
              <a:t>Hartmans</a:t>
            </a:r>
            <a:r>
              <a:rPr lang="en-US" dirty="0"/>
              <a:t>, A. (2018). </a:t>
            </a:r>
            <a:r>
              <a:rPr lang="en-US" i="1" dirty="0"/>
              <a:t>Google Tasks is the perfect app for organizing your life — and it doesn't cost a cent</a:t>
            </a:r>
            <a:r>
              <a:rPr lang="en-US" dirty="0"/>
              <a:t>. [online] Business Insider. Available at: https://www.businessinsider.com/google-tasks-review-features-walk-through-2018-4?IR=T [Accessed 11 Oct. 2019].</a:t>
            </a:r>
            <a:endParaRPr lang="en-US" dirty="0" smtClean="0"/>
          </a:p>
          <a:p>
            <a:pPr marL="0" indent="0">
              <a:buNone/>
            </a:pPr>
            <a:r>
              <a:rPr lang="en-US" dirty="0" smtClean="0"/>
              <a:t>Kawashima</a:t>
            </a:r>
            <a:r>
              <a:rPr lang="en-US" dirty="0"/>
              <a:t>, H., Nishikawa, T., &amp; Matsuyama, T. (2008, April). Visual filler: facilitating smooth turn-taking in video conferencing with transmission delay. In </a:t>
            </a:r>
            <a:r>
              <a:rPr lang="en-US" i="1" dirty="0"/>
              <a:t>CHI'08 Extended Abstracts on Human Factors in Computing Systems</a:t>
            </a:r>
            <a:r>
              <a:rPr lang="en-US" dirty="0"/>
              <a:t> (pp. 3585-3590). ACM.</a:t>
            </a:r>
            <a:endParaRPr lang="en-US" dirty="0" smtClean="0"/>
          </a:p>
          <a:p>
            <a:pPr marL="0" indent="0">
              <a:buNone/>
            </a:pPr>
            <a:r>
              <a:rPr lang="en-US" dirty="0" smtClean="0"/>
              <a:t>Lomas, C., Burke, M. and Page, C. (2008). </a:t>
            </a:r>
            <a:r>
              <a:rPr lang="en-US" i="1" dirty="0" smtClean="0"/>
              <a:t>Collaboration Tools</a:t>
            </a:r>
            <a:r>
              <a:rPr lang="en-US" dirty="0" smtClean="0"/>
              <a:t>. [online] Aect.org. Available at: https://aect.org/docs/ELI3020.pdf [Accessed 11 Oct. 2019].</a:t>
            </a:r>
          </a:p>
        </p:txBody>
      </p:sp>
      <p:sp>
        <p:nvSpPr>
          <p:cNvPr id="4" name="Slide Number Placeholder 3"/>
          <p:cNvSpPr>
            <a:spLocks noGrp="1"/>
          </p:cNvSpPr>
          <p:nvPr>
            <p:ph type="sldNum" sz="quarter" idx="12"/>
          </p:nvPr>
        </p:nvSpPr>
        <p:spPr/>
        <p:txBody>
          <a:bodyPr/>
          <a:lstStyle/>
          <a:p>
            <a:fld id="{E2DAA89E-6A23-42F3-A62A-2DDEFE5AF488}" type="slidenum">
              <a:rPr lang="en-US" smtClean="0"/>
              <a:t>9</a:t>
            </a:fld>
            <a:endParaRPr lang="en-US"/>
          </a:p>
        </p:txBody>
      </p:sp>
    </p:spTree>
    <p:extLst>
      <p:ext uri="{BB962C8B-B14F-4D97-AF65-F5344CB8AC3E}">
        <p14:creationId xmlns:p14="http://schemas.microsoft.com/office/powerpoint/2010/main" val="1706623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 </a:t>
            </a:r>
            <a:r>
              <a:rPr lang="en-US" b="1" dirty="0" err="1" smtClean="0"/>
              <a:t>Ctd</a:t>
            </a:r>
            <a:r>
              <a:rPr lang="en-US" b="1" dirty="0" smtClean="0"/>
              <a:t>…</a:t>
            </a:r>
            <a:endParaRPr lang="en-US" b="1" dirty="0"/>
          </a:p>
        </p:txBody>
      </p:sp>
      <p:sp>
        <p:nvSpPr>
          <p:cNvPr id="3" name="Content Placeholder 2"/>
          <p:cNvSpPr>
            <a:spLocks noGrp="1"/>
          </p:cNvSpPr>
          <p:nvPr>
            <p:ph idx="1"/>
          </p:nvPr>
        </p:nvSpPr>
        <p:spPr/>
        <p:txBody>
          <a:bodyPr/>
          <a:lstStyle/>
          <a:p>
            <a:pPr marL="0" indent="0">
              <a:buNone/>
            </a:pPr>
            <a:r>
              <a:rPr lang="en-US" dirty="0" smtClean="0"/>
              <a:t>Skype. (2019). Skype | Communication tool for free calls and chat. Retrieved 11 October 2019, from https://www.skype.com/en/</a:t>
            </a:r>
          </a:p>
          <a:p>
            <a:pPr marL="0" indent="0">
              <a:buNone/>
            </a:pPr>
            <a:r>
              <a:rPr lang="en-US" dirty="0" smtClean="0"/>
              <a:t>Thomson, A. M., &amp; Perry, J. L. (2006). Collaboration processes: Inside the black box. </a:t>
            </a:r>
            <a:r>
              <a:rPr lang="en-US" i="1" dirty="0" smtClean="0"/>
              <a:t>Public administration review</a:t>
            </a:r>
            <a:r>
              <a:rPr lang="en-US" dirty="0" smtClean="0"/>
              <a:t>, </a:t>
            </a:r>
            <a:r>
              <a:rPr lang="en-US" i="1" dirty="0" smtClean="0"/>
              <a:t>66</a:t>
            </a:r>
            <a:r>
              <a:rPr lang="en-US" dirty="0" smtClean="0"/>
              <a:t>, 20-32.</a:t>
            </a:r>
          </a:p>
        </p:txBody>
      </p:sp>
      <p:sp>
        <p:nvSpPr>
          <p:cNvPr id="4" name="Slide Number Placeholder 3"/>
          <p:cNvSpPr>
            <a:spLocks noGrp="1"/>
          </p:cNvSpPr>
          <p:nvPr>
            <p:ph type="sldNum" sz="quarter" idx="12"/>
          </p:nvPr>
        </p:nvSpPr>
        <p:spPr/>
        <p:txBody>
          <a:bodyPr/>
          <a:lstStyle/>
          <a:p>
            <a:fld id="{E2DAA89E-6A23-42F3-A62A-2DDEFE5AF488}" type="slidenum">
              <a:rPr lang="en-US" smtClean="0"/>
              <a:t>10</a:t>
            </a:fld>
            <a:endParaRPr lang="en-US"/>
          </a:p>
        </p:txBody>
      </p:sp>
    </p:spTree>
    <p:extLst>
      <p:ext uri="{BB962C8B-B14F-4D97-AF65-F5344CB8AC3E}">
        <p14:creationId xmlns:p14="http://schemas.microsoft.com/office/powerpoint/2010/main" val="833521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249</TotalTime>
  <Words>1376</Words>
  <Application>Microsoft Office PowerPoint</Application>
  <PresentationFormat>Widescreen</PresentationFormat>
  <Paragraphs>101</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Corbel</vt:lpstr>
      <vt:lpstr>Parallax</vt:lpstr>
      <vt:lpstr>Importance of Effective Collaboration</vt:lpstr>
      <vt:lpstr>Introduction</vt:lpstr>
      <vt:lpstr>Importance of Collaboration Information System (IS)</vt:lpstr>
      <vt:lpstr>How Collaborative Tools Improve Team Communication</vt:lpstr>
      <vt:lpstr>Tools to Be Used for Communication.</vt:lpstr>
      <vt:lpstr>How Project Files Will be Shared Among Members</vt:lpstr>
      <vt:lpstr>How Task Lists Used in Managing Tasks Will Be Shared with Team Members</vt:lpstr>
      <vt:lpstr>How this Collaboration IS Would Provide a Competitive Edge to My Organization</vt:lpstr>
      <vt:lpstr>References</vt:lpstr>
      <vt:lpstr>References Ctd…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Importance of Effective Collaboration</dc:title>
  <dc:creator>Vincent Omondi</dc:creator>
  <cp:lastModifiedBy>Vincent Omondi</cp:lastModifiedBy>
  <cp:revision>25</cp:revision>
  <dcterms:created xsi:type="dcterms:W3CDTF">2019-10-11T18:18:51Z</dcterms:created>
  <dcterms:modified xsi:type="dcterms:W3CDTF">2019-10-11T22:30:16Z</dcterms:modified>
</cp:coreProperties>
</file>